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325" r:id="rId2"/>
    <p:sldId id="342" r:id="rId3"/>
    <p:sldId id="327" r:id="rId4"/>
    <p:sldId id="328" r:id="rId5"/>
    <p:sldId id="329" r:id="rId6"/>
    <p:sldId id="331" r:id="rId7"/>
    <p:sldId id="332" r:id="rId8"/>
    <p:sldId id="330" r:id="rId9"/>
    <p:sldId id="337" r:id="rId10"/>
    <p:sldId id="333" r:id="rId11"/>
    <p:sldId id="338" r:id="rId12"/>
    <p:sldId id="334" r:id="rId13"/>
    <p:sldId id="339" r:id="rId14"/>
    <p:sldId id="340" r:id="rId15"/>
    <p:sldId id="343" r:id="rId16"/>
    <p:sldId id="345" r:id="rId17"/>
    <p:sldId id="346" r:id="rId18"/>
    <p:sldId id="347" r:id="rId19"/>
    <p:sldId id="348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9" r:id="rId28"/>
    <p:sldId id="360" r:id="rId29"/>
    <p:sldId id="358" r:id="rId30"/>
    <p:sldId id="361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FBCDF1"/>
    <a:srgbClr val="797FF9"/>
    <a:srgbClr val="0000CC"/>
    <a:srgbClr val="0066FF"/>
    <a:srgbClr val="99FF99"/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A4C9513-3BED-4B56-9B3C-39F47CC55C88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F1B19CE-3327-4010-A87A-877741941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9395F-8281-42E6-B76F-A96EF76D9000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9CB76-BC18-4995-95BE-02A1861CD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13086-30A4-487E-88DE-34116CE0D9AB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D52A7-D84A-46EE-826B-8D4C684FA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C5DCA-D62F-47B2-9C91-2E464A4BD17D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7E93B-23EC-4E37-A8B5-19321F5F05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6671D-9855-419D-8D6E-DFC7BDF21012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8DD4C-5305-49FC-AF90-D401E8F8D1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7664E-BDC2-4A03-84A5-DFA2F91C71C2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4369-70BA-4CF8-A5C7-8B5EC754C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C0D5B-37B6-47F6-8777-74CBB3A55C9A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F5657-E6BD-4B71-B93B-7B2D518EA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E3A6D-7250-4EBC-8F03-952D58C22294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205BF-3878-461D-AD79-F6B4848940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D989B-1AA5-4477-AB8E-ED735A50F80D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D46EC-7802-446E-B4D4-48D7A64C1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ADFD5-7C3F-47FA-9698-53545ADE4234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36D2E-C38D-4B93-B0A2-17778E5FB8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E7182-E699-4BED-9CED-DE3375724143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CC7E8-7C0D-4FFD-84AD-0AE79C09D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2E2E6-63DC-4C65-B200-BDCA69BD230F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0DDBF-657A-4AD1-B667-C1EF26C0A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292AC2-7897-413D-BDE7-E596E58E0E54}" type="datetime1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3EA29A-CE14-4289-B7EA-4E8DA7922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Microsoft_Office_PowerPoint1.sldx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214438" y="1143000"/>
            <a:ext cx="6500812" cy="1570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</a:rPr>
              <a:t>Содержание коррекционной работы в условиях реализации </a:t>
            </a:r>
            <a:r>
              <a:rPr lang="ru-RU" sz="3200" b="1" dirty="0" smtClean="0">
                <a:solidFill>
                  <a:srgbClr val="7030A0"/>
                </a:solidFill>
              </a:rPr>
              <a:t>ФГОС </a:t>
            </a:r>
            <a:r>
              <a:rPr lang="ru-RU" sz="3200" b="1" dirty="0">
                <a:solidFill>
                  <a:srgbClr val="7030A0"/>
                </a:solidFill>
              </a:rPr>
              <a:t>в детском саду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643314"/>
            <a:ext cx="4013638" cy="267575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Август Ольга Федоровна\фото  презентация  Иванова логопед\IMG_1532.jpg"/>
          <p:cNvPicPr/>
          <p:nvPr/>
        </p:nvPicPr>
        <p:blipFill>
          <a:blip r:embed="rId4"/>
          <a:srcRect r="10253" b="3341"/>
          <a:stretch>
            <a:fillRect/>
          </a:stretch>
        </p:blipFill>
        <p:spPr bwMode="auto">
          <a:xfrm>
            <a:off x="1785918" y="1071547"/>
            <a:ext cx="6143668" cy="40719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Август Ольга Федоровна\фото  презентация  Иванова логопед\IMG_15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787" y="1200266"/>
            <a:ext cx="5940425" cy="4457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C00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Рабочий стол\Фото Иванова О.Ф\P10203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142984"/>
            <a:ext cx="6715172" cy="48577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Рабочий стол\Фото Иванова О.Ф\IMG_27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000108"/>
            <a:ext cx="6929485" cy="47863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1071563" y="928688"/>
          <a:ext cx="7261225" cy="5457825"/>
        </p:xfrm>
        <a:graphic>
          <a:graphicData uri="http://schemas.openxmlformats.org/presentationml/2006/ole">
            <p:oleObj spid="_x0000_s79874" name="Слайд" r:id="rId5" imgW="4570378" imgH="3427533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Мои документы\Мои рисунки\марафон кружков\P52724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1" y="1202829"/>
            <a:ext cx="7143800" cy="436931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Мои документы\Мои рисунки\8 марта и клуб\P10203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214422"/>
            <a:ext cx="6684989" cy="4512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Рабочий стол\Фото Иванова О.Ф\Копия P10203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214422"/>
            <a:ext cx="6786610" cy="4500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0" y="0"/>
            <a:ext cx="942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3125" y="785813"/>
            <a:ext cx="5286375" cy="523875"/>
          </a:xfrm>
          <a:prstGeom prst="rect">
            <a:avLst/>
          </a:prstGeom>
          <a:solidFill>
            <a:srgbClr val="FBCDF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9F7DF5"/>
                </a:solidFill>
                <a:latin typeface="Times New Roman" pitchFamily="18" charset="0"/>
                <a:cs typeface="Times New Roman" pitchFamily="18" charset="0"/>
              </a:rPr>
              <a:t>Цель работы логопеда с семьей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1500173"/>
            <a:ext cx="6000792" cy="41549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1" algn="ctr">
              <a:buFont typeface="Arial" pitchFamily="34" charset="0"/>
              <a:buChar char="•"/>
              <a:defRPr/>
            </a:pP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Оказание квалифицированной помощи и поддержки родителям;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Помочь близким взрослым создать комфортную для развития ребенка семейную среду;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условия для активного участия родителей в воспитании и обучении ребенка;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ru-RU" sz="2400" b="1" dirty="0">
                <a:ln>
                  <a:solidFill>
                    <a:srgbClr val="0000CC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адекватные взаимоотношения между взрослыми и детьми;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375"/>
            <a:ext cx="942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85918" y="714356"/>
            <a:ext cx="5786477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gradFill flip="none" rotWithShape="1">
                  <a:gsLst>
                    <a:gs pos="0">
                      <a:srgbClr val="B67BF7">
                        <a:shade val="30000"/>
                        <a:satMod val="115000"/>
                      </a:srgbClr>
                    </a:gs>
                    <a:gs pos="50000">
                      <a:srgbClr val="B67BF7">
                        <a:shade val="67500"/>
                        <a:satMod val="115000"/>
                      </a:srgbClr>
                    </a:gs>
                    <a:gs pos="100000">
                      <a:srgbClr val="B67BF7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Times New Roman" pitchFamily="18" charset="0"/>
                <a:cs typeface="Times New Roman" pitchFamily="18" charset="0"/>
              </a:rPr>
              <a:t>Принципы работы логопеда и семьи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24075" y="2133600"/>
            <a:ext cx="6840538" cy="3051175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 algn="ctr">
              <a:buFontTx/>
              <a:buChar char="-"/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Принцип комплексного подхода к организации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корреционно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педагогического процесса;</a:t>
            </a:r>
          </a:p>
          <a:p>
            <a:pPr algn="ctr">
              <a:buFontTx/>
              <a:buChar char="-"/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Принцип единства диагностики и </a:t>
            </a:r>
            <a:r>
              <a:rPr lang="ru-RU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корррекцтионно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педагогического процесса;</a:t>
            </a:r>
          </a:p>
          <a:p>
            <a:pPr algn="ctr">
              <a:buFontTx/>
              <a:buChar char="-"/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Принцип сотрудничества между родителями и специалистами, родителями и детьми;</a:t>
            </a:r>
          </a:p>
          <a:p>
            <a:pPr algn="ctr">
              <a:buFontTx/>
              <a:buChar char="-"/>
              <a:defRPr/>
            </a:pP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Принцип учета интересов;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Август Ольга Федоровна\фото  презентация  Иванова логопед\IMG_18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787" y="1142984"/>
            <a:ext cx="6542113" cy="4514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C00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0"/>
            <a:ext cx="9572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X\Рабочий стол\Фото Иванова О.Ф\P51518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071546"/>
            <a:ext cx="7072361" cy="46434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0"/>
            <a:ext cx="9572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extBox 3"/>
          <p:cNvSpPr txBox="1">
            <a:spLocks noChangeArrowheads="1"/>
          </p:cNvSpPr>
          <p:nvPr/>
        </p:nvSpPr>
        <p:spPr bwMode="auto">
          <a:xfrm>
            <a:off x="1571625" y="857250"/>
            <a:ext cx="58578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797FF9"/>
                </a:solidFill>
              </a:rPr>
              <a:t>Формы организации работы с родителями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976" y="2000240"/>
            <a:ext cx="6929486" cy="415498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 algn="ctr">
              <a:buFontTx/>
              <a:buChar char="-"/>
              <a:defRPr/>
            </a:pP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консультативно- рекомендательная работа;</a:t>
            </a:r>
          </a:p>
          <a:p>
            <a:pPr algn="ctr">
              <a:buFontTx/>
              <a:buChar char="-"/>
              <a:defRPr/>
            </a:pP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Индивидуальные беседы;</a:t>
            </a:r>
          </a:p>
          <a:p>
            <a:pPr algn="ctr">
              <a:buFontTx/>
              <a:buChar char="-"/>
              <a:defRPr/>
            </a:pP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-коллективная работа (</a:t>
            </a:r>
            <a:r>
              <a:rPr lang="ru-RU" sz="2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лекционно</a:t>
            </a: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- просветительская)</a:t>
            </a:r>
          </a:p>
          <a:p>
            <a:pPr algn="ctr">
              <a:buFontTx/>
              <a:buChar char="-"/>
              <a:defRPr/>
            </a:pP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 практические занятия для родителей;</a:t>
            </a:r>
          </a:p>
          <a:p>
            <a:pPr algn="ctr">
              <a:buFontTx/>
              <a:buChar char="-"/>
              <a:defRPr/>
            </a:pP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организация «круглых столов», родительских конференций, детских утренников (речевых праздников)</a:t>
            </a:r>
          </a:p>
          <a:p>
            <a:pPr algn="ctr">
              <a:buFontTx/>
              <a:buChar char="-"/>
              <a:defRPr/>
            </a:pP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 индивидуальные практические занятия с родителем и их ребенком;</a:t>
            </a:r>
          </a:p>
          <a:p>
            <a:pPr algn="ctr">
              <a:buFontTx/>
              <a:buChar char="-"/>
              <a:defRPr/>
            </a:pP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Подгрупповые практические занятия;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0"/>
            <a:ext cx="9572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Мои документы\Мои рисунки\Бассейн, новый год\DCIM\100_PANA\P10002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214422"/>
            <a:ext cx="6643734" cy="4286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0"/>
            <a:ext cx="9572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Рабочий стол\Фото Иванова О.Ф\9 мая 2010 0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200266"/>
            <a:ext cx="7429551" cy="45147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0"/>
            <a:ext cx="9572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Мои документы\Мои рисунки\Бассейн, новый год\DCIM\100_PANA\P10002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142984"/>
            <a:ext cx="7072362" cy="45720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0"/>
            <a:ext cx="9572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Мои документы\Мои рисунки\Фото Добрынина\IMG_13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285860"/>
            <a:ext cx="6500858" cy="43577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0"/>
            <a:ext cx="9572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Рабочий стол\Фото Иванова О.Ф\P52724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3" y="1202829"/>
            <a:ext cx="6572296" cy="44407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0"/>
            <a:ext cx="9572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Рабочий стол\Фото Иванова О.Ф\IMG_15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214422"/>
            <a:ext cx="6858048" cy="4572032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188"/>
            <a:ext cx="9144000" cy="65198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857356" y="857232"/>
            <a:ext cx="542928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n>
                  <a:solidFill>
                    <a:srgbClr val="00B0F0"/>
                  </a:solidFill>
                </a:ln>
                <a:latin typeface="Times New Roman" pitchFamily="18" charset="0"/>
                <a:cs typeface="Times New Roman" pitchFamily="18" charset="0"/>
              </a:rPr>
              <a:t>Схема взаимодействия и содержательных контактов логопеда, специалистов, родителей и ребенка с нарушением речи</a:t>
            </a:r>
          </a:p>
        </p:txBody>
      </p:sp>
      <p:sp>
        <p:nvSpPr>
          <p:cNvPr id="6" name="Овал 5"/>
          <p:cNvSpPr/>
          <p:nvPr/>
        </p:nvSpPr>
        <p:spPr>
          <a:xfrm>
            <a:off x="3000375" y="1928813"/>
            <a:ext cx="3000375" cy="25003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2143125" y="2714625"/>
            <a:ext cx="1000125" cy="5000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857875" y="2643188"/>
            <a:ext cx="714375" cy="500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17" idx="0"/>
          </p:cNvCxnSpPr>
          <p:nvPr/>
        </p:nvCxnSpPr>
        <p:spPr>
          <a:xfrm rot="5400000" flipH="1">
            <a:off x="3857626" y="4143375"/>
            <a:ext cx="1320800" cy="18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215" name="TextBox 13"/>
          <p:cNvSpPr txBox="1">
            <a:spLocks noChangeArrowheads="1"/>
          </p:cNvSpPr>
          <p:nvPr/>
        </p:nvSpPr>
        <p:spPr bwMode="auto">
          <a:xfrm>
            <a:off x="857250" y="3143250"/>
            <a:ext cx="171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Родители</a:t>
            </a: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857250" y="3143250"/>
            <a:ext cx="2143125" cy="64293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Родители</a:t>
            </a: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3500438" y="4786313"/>
            <a:ext cx="2214562" cy="8572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Специалисты МДОУ</a:t>
            </a: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6286500" y="3143250"/>
            <a:ext cx="2000250" cy="5000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Логопед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071813" y="3500438"/>
            <a:ext cx="31432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8" idx="1"/>
          </p:cNvCxnSpPr>
          <p:nvPr/>
        </p:nvCxnSpPr>
        <p:spPr>
          <a:xfrm rot="10800000" flipV="1">
            <a:off x="3000375" y="3392488"/>
            <a:ext cx="3286125" cy="36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072063" y="3643313"/>
            <a:ext cx="1357312" cy="1214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0800000" flipV="1">
            <a:off x="5429250" y="3571875"/>
            <a:ext cx="2000250" cy="1285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7" idx="1"/>
          </p:cNvCxnSpPr>
          <p:nvPr/>
        </p:nvCxnSpPr>
        <p:spPr>
          <a:xfrm rot="16200000" flipH="1">
            <a:off x="2357438" y="4071937"/>
            <a:ext cx="1500188" cy="785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0800000">
            <a:off x="2714625" y="3714750"/>
            <a:ext cx="1285875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225" name="Picture 1" descr="C:\Documents and Settings\UserX\Мои документы\Мои рисунки\пупсы\4f5687779a3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1714500"/>
            <a:ext cx="20002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0"/>
            <a:ext cx="9572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UserX\Рабочий стол\Фото Иванова О.Ф\IMG_15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142984"/>
            <a:ext cx="7000924" cy="464347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B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Август Ольга Федоровна\фото  презентация  Иванова логопед\IMG_18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787" y="1200266"/>
            <a:ext cx="5940425" cy="44574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13" y="0"/>
            <a:ext cx="9572626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Box 5"/>
          <p:cNvSpPr txBox="1">
            <a:spLocks noChangeArrowheads="1"/>
          </p:cNvSpPr>
          <p:nvPr/>
        </p:nvSpPr>
        <p:spPr bwMode="auto">
          <a:xfrm>
            <a:off x="1785938" y="1928813"/>
            <a:ext cx="6858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71604" y="1714488"/>
            <a:ext cx="6143668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Благодарю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Август Ольга Федоровна\фото  презентация  Иванова логопед\IMG_18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787" y="1200266"/>
            <a:ext cx="5940425" cy="4457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C00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Август Ольга Федоровна\фото  презентация  Иванова логопед\IMG_19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787" y="1200266"/>
            <a:ext cx="5940425" cy="4457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C00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Август Ольга Федоровна\фото  презентация  Иванова логопед\IMG_1950.jpg"/>
          <p:cNvPicPr/>
          <p:nvPr/>
        </p:nvPicPr>
        <p:blipFill>
          <a:blip r:embed="rId4" cstate="print"/>
          <a:srcRect r="6707" b="1920"/>
          <a:stretch>
            <a:fillRect/>
          </a:stretch>
        </p:blipFill>
        <p:spPr bwMode="auto">
          <a:xfrm>
            <a:off x="1601787" y="1071546"/>
            <a:ext cx="6327799" cy="4214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00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Август Ольга Федоровна\фото  презентация  Иванова логопед\IMG_19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787" y="1200266"/>
            <a:ext cx="5940425" cy="4457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C00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Август Ольга Федоровна\фото  презентация  Иванова логопед\IMG_19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787" y="1200266"/>
            <a:ext cx="5940425" cy="44574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C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Documents and Settings\Aida\Рабочий стол\Рисунок1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95263"/>
            <a:ext cx="887095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F:\Рамки фоны\Фоны детская тема\9b3174fbb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Август Ольга Федоровна\фото  презентация  Иванова логопед\IMG_19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787" y="1200266"/>
            <a:ext cx="5940425" cy="4457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C00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нежинки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Снежинки 1</Template>
  <TotalTime>343</TotalTime>
  <Words>168</Words>
  <Application>Microsoft Office PowerPoint</Application>
  <PresentationFormat>Экран (4:3)</PresentationFormat>
  <Paragraphs>25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Снежинки 1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UserX</dc:creator>
  <dc:description>http://aida.ucoz.ru</dc:description>
  <cp:lastModifiedBy>Анна</cp:lastModifiedBy>
  <cp:revision>29</cp:revision>
  <dcterms:created xsi:type="dcterms:W3CDTF">2011-03-24T06:45:06Z</dcterms:created>
  <dcterms:modified xsi:type="dcterms:W3CDTF">2017-03-08T02:26:17Z</dcterms:modified>
  <cp:category>шаблоны к Powerpoint</cp:category>
</cp:coreProperties>
</file>